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7" r:id="rId5"/>
    <p:sldId id="259" r:id="rId6"/>
    <p:sldId id="260" r:id="rId7"/>
    <p:sldId id="261" r:id="rId8"/>
    <p:sldId id="262" r:id="rId9"/>
    <p:sldId id="263" r:id="rId10"/>
    <p:sldId id="25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smtClean="0"/>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42A54C80-263E-416B-A8E0-580EDEADCBDC}" type="datetimeFigureOut">
              <a:rPr lang="en-US" dirty="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B61BEF0D-F0BB-DE4B-95CE-6DB70DBA9567}" type="datetimeFigureOut">
              <a:rPr lang="en-US" dirty="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3/4/2020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Methodisch handelen Deel 3</a:t>
            </a:r>
            <a:endParaRPr lang="nl-NL" dirty="0"/>
          </a:p>
        </p:txBody>
      </p:sp>
      <p:sp>
        <p:nvSpPr>
          <p:cNvPr id="3" name="Ondertitel 2"/>
          <p:cNvSpPr>
            <a:spLocks noGrp="1"/>
          </p:cNvSpPr>
          <p:nvPr>
            <p:ph type="subTitle" idx="1"/>
          </p:nvPr>
        </p:nvSpPr>
        <p:spPr/>
        <p:txBody>
          <a:bodyPr/>
          <a:lstStyle/>
          <a:p>
            <a:r>
              <a:rPr lang="nl-NL" smtClean="0"/>
              <a:t>Les </a:t>
            </a:r>
            <a:r>
              <a:rPr lang="nl-NL" smtClean="0"/>
              <a:t>2, </a:t>
            </a:r>
            <a:r>
              <a:rPr lang="nl-NL" dirty="0" smtClean="0"/>
              <a:t>Reflecteren</a:t>
            </a:r>
            <a:endParaRPr lang="nl-NL" dirty="0"/>
          </a:p>
        </p:txBody>
      </p:sp>
      <p:pic>
        <p:nvPicPr>
          <p:cNvPr id="5" name="Afbeelding 4"/>
          <p:cNvPicPr>
            <a:picLocks noChangeAspect="1"/>
          </p:cNvPicPr>
          <p:nvPr/>
        </p:nvPicPr>
        <p:blipFill>
          <a:blip r:embed="rId2"/>
          <a:stretch>
            <a:fillRect/>
          </a:stretch>
        </p:blipFill>
        <p:spPr>
          <a:xfrm>
            <a:off x="1335132" y="3580176"/>
            <a:ext cx="4464776" cy="2645227"/>
          </a:xfrm>
          <a:prstGeom prst="rect">
            <a:avLst/>
          </a:prstGeom>
        </p:spPr>
      </p:pic>
    </p:spTree>
    <p:extLst>
      <p:ext uri="{BB962C8B-B14F-4D97-AF65-F5344CB8AC3E}">
        <p14:creationId xmlns:p14="http://schemas.microsoft.com/office/powerpoint/2010/main" val="1850931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ABCD-methode</a:t>
            </a:r>
            <a:endParaRPr lang="nl-NL" dirty="0"/>
          </a:p>
        </p:txBody>
      </p:sp>
      <p:sp>
        <p:nvSpPr>
          <p:cNvPr id="3" name="Tijdelijke aanduiding voor inhoud 2"/>
          <p:cNvSpPr>
            <a:spLocks noGrp="1"/>
          </p:cNvSpPr>
          <p:nvPr>
            <p:ph idx="1"/>
          </p:nvPr>
        </p:nvSpPr>
        <p:spPr>
          <a:xfrm>
            <a:off x="677334" y="1402944"/>
            <a:ext cx="8596668" cy="3880773"/>
          </a:xfrm>
        </p:spPr>
        <p:txBody>
          <a:bodyPr/>
          <a:lstStyle/>
          <a:p>
            <a:r>
              <a:rPr lang="nl-NL" dirty="0" smtClean="0"/>
              <a:t>Korthagen heeft ook een ‘ver</a:t>
            </a:r>
            <a:r>
              <a:rPr lang="nl-NL" u="sng" dirty="0" smtClean="0"/>
              <a:t>kort</a:t>
            </a:r>
            <a:r>
              <a:rPr lang="nl-NL" dirty="0" smtClean="0"/>
              <a:t>e’ versie (ABCD-methode)</a:t>
            </a:r>
          </a:p>
          <a:p>
            <a:r>
              <a:rPr lang="nl-NL" dirty="0" smtClean="0"/>
              <a:t>Deze heeft vier stappen:</a:t>
            </a:r>
          </a:p>
          <a:p>
            <a:pPr>
              <a:buAutoNum type="arabicPeriod"/>
            </a:pPr>
            <a:r>
              <a:rPr lang="nl-NL" dirty="0" smtClean="0"/>
              <a:t>Wat is er AAN de hand? (niet-gewenste situatie benoemen)</a:t>
            </a:r>
          </a:p>
          <a:p>
            <a:pPr>
              <a:buAutoNum type="arabicPeriod"/>
            </a:pPr>
            <a:r>
              <a:rPr lang="nl-NL" dirty="0" smtClean="0"/>
              <a:t>Wat vind ik BELANGRIJK? (benoemen wat je belangrijk vindt en nu niet lukt)</a:t>
            </a:r>
          </a:p>
          <a:p>
            <a:pPr>
              <a:buAutoNum type="arabicPeriod"/>
            </a:pPr>
            <a:r>
              <a:rPr lang="nl-NL" dirty="0" smtClean="0"/>
              <a:t>Welke CONCLUSIE trek ik? (wat moet er anders)</a:t>
            </a:r>
          </a:p>
          <a:p>
            <a:pPr>
              <a:buAutoNum type="arabicPeriod"/>
            </a:pPr>
            <a:r>
              <a:rPr lang="nl-NL" dirty="0" smtClean="0"/>
              <a:t>Wat wil ik daarmee DOEN? (hoe ziet dat ‘anders’ er dan uit?)</a:t>
            </a:r>
          </a:p>
          <a:p>
            <a:pPr marL="0" indent="0">
              <a:buNone/>
            </a:pPr>
            <a:endParaRPr lang="nl-NL" dirty="0" smtClean="0"/>
          </a:p>
          <a:p>
            <a:pPr marL="0" indent="0">
              <a:buNone/>
            </a:pPr>
            <a:endParaRPr lang="nl-NL" dirty="0"/>
          </a:p>
        </p:txBody>
      </p:sp>
      <p:pic>
        <p:nvPicPr>
          <p:cNvPr id="4" name="Afbeelding 3"/>
          <p:cNvPicPr>
            <a:picLocks noChangeAspect="1"/>
          </p:cNvPicPr>
          <p:nvPr/>
        </p:nvPicPr>
        <p:blipFill rotWithShape="1">
          <a:blip r:embed="rId2"/>
          <a:srcRect t="10448" b="17036"/>
          <a:stretch/>
        </p:blipFill>
        <p:spPr>
          <a:xfrm>
            <a:off x="1123404" y="3939114"/>
            <a:ext cx="4663441" cy="2424608"/>
          </a:xfrm>
          <a:prstGeom prst="rect">
            <a:avLst/>
          </a:prstGeom>
        </p:spPr>
      </p:pic>
    </p:spTree>
    <p:extLst>
      <p:ext uri="{BB962C8B-B14F-4D97-AF65-F5344CB8AC3E}">
        <p14:creationId xmlns:p14="http://schemas.microsoft.com/office/powerpoint/2010/main" val="2481057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Technieken om te reflecteren</a:t>
            </a:r>
            <a:endParaRPr lang="nl-NL" dirty="0"/>
          </a:p>
        </p:txBody>
      </p:sp>
      <p:sp>
        <p:nvSpPr>
          <p:cNvPr id="3" name="Tijdelijke aanduiding voor inhoud 2"/>
          <p:cNvSpPr>
            <a:spLocks noGrp="1"/>
          </p:cNvSpPr>
          <p:nvPr>
            <p:ph idx="1"/>
          </p:nvPr>
        </p:nvSpPr>
        <p:spPr>
          <a:xfrm>
            <a:off x="677334" y="1363754"/>
            <a:ext cx="8596668" cy="3880773"/>
          </a:xfrm>
        </p:spPr>
        <p:txBody>
          <a:bodyPr/>
          <a:lstStyle/>
          <a:p>
            <a:r>
              <a:rPr lang="nl-NL" dirty="0" smtClean="0"/>
              <a:t>Reflecteren vanuit denkpatronen</a:t>
            </a:r>
          </a:p>
          <a:p>
            <a:r>
              <a:rPr lang="nl-NL" dirty="0" smtClean="0"/>
              <a:t>Wie je bent en wat je vindt speelt aan oppervlakte altijd mee</a:t>
            </a:r>
          </a:p>
          <a:p>
            <a:r>
              <a:rPr lang="nl-NL" dirty="0" smtClean="0"/>
              <a:t>Optimisten denken vanuit kansen</a:t>
            </a:r>
          </a:p>
          <a:p>
            <a:r>
              <a:rPr lang="nl-NL" dirty="0" smtClean="0"/>
              <a:t>Emotioneel ingestelde mensen reageren vanuit gevoel</a:t>
            </a:r>
          </a:p>
          <a:p>
            <a:endParaRPr lang="nl-NL" dirty="0" smtClean="0"/>
          </a:p>
          <a:p>
            <a:endParaRPr lang="nl-NL" dirty="0"/>
          </a:p>
        </p:txBody>
      </p:sp>
      <p:pic>
        <p:nvPicPr>
          <p:cNvPr id="4" name="Afbeelding 3"/>
          <p:cNvPicPr>
            <a:picLocks noChangeAspect="1"/>
          </p:cNvPicPr>
          <p:nvPr/>
        </p:nvPicPr>
        <p:blipFill>
          <a:blip r:embed="rId2"/>
          <a:stretch>
            <a:fillRect/>
          </a:stretch>
        </p:blipFill>
        <p:spPr>
          <a:xfrm>
            <a:off x="6813386" y="3278777"/>
            <a:ext cx="5378614" cy="3579223"/>
          </a:xfrm>
          <a:prstGeom prst="rect">
            <a:avLst/>
          </a:prstGeom>
        </p:spPr>
      </p:pic>
    </p:spTree>
    <p:extLst>
      <p:ext uri="{BB962C8B-B14F-4D97-AF65-F5344CB8AC3E}">
        <p14:creationId xmlns:p14="http://schemas.microsoft.com/office/powerpoint/2010/main" val="182346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p:cNvPicPr>
            <a:picLocks noChangeAspect="1"/>
          </p:cNvPicPr>
          <p:nvPr/>
        </p:nvPicPr>
        <p:blipFill>
          <a:blip r:embed="rId2"/>
          <a:stretch>
            <a:fillRect/>
          </a:stretch>
        </p:blipFill>
        <p:spPr>
          <a:xfrm>
            <a:off x="8006838" y="3540034"/>
            <a:ext cx="4185162" cy="3317966"/>
          </a:xfrm>
          <a:prstGeom prst="rect">
            <a:avLst/>
          </a:prstGeom>
        </p:spPr>
      </p:pic>
      <p:sp>
        <p:nvSpPr>
          <p:cNvPr id="2" name="Titel 1"/>
          <p:cNvSpPr>
            <a:spLocks noGrp="1"/>
          </p:cNvSpPr>
          <p:nvPr>
            <p:ph type="title"/>
          </p:nvPr>
        </p:nvSpPr>
        <p:spPr>
          <a:xfrm>
            <a:off x="677334" y="609600"/>
            <a:ext cx="8949992" cy="1320800"/>
          </a:xfrm>
        </p:spPr>
        <p:txBody>
          <a:bodyPr/>
          <a:lstStyle/>
          <a:p>
            <a:r>
              <a:rPr lang="nl-NL" dirty="0" smtClean="0"/>
              <a:t>Reflecteren met denkhoeden van de </a:t>
            </a:r>
            <a:r>
              <a:rPr lang="nl-NL" dirty="0" err="1" smtClean="0"/>
              <a:t>Bono</a:t>
            </a:r>
            <a:r>
              <a:rPr lang="nl-NL" dirty="0" smtClean="0"/>
              <a:t> </a:t>
            </a:r>
            <a:endParaRPr lang="nl-NL" dirty="0"/>
          </a:p>
        </p:txBody>
      </p:sp>
      <p:sp>
        <p:nvSpPr>
          <p:cNvPr id="3" name="Tijdelijke aanduiding voor inhoud 2"/>
          <p:cNvSpPr>
            <a:spLocks noGrp="1"/>
          </p:cNvSpPr>
          <p:nvPr>
            <p:ph idx="1"/>
          </p:nvPr>
        </p:nvSpPr>
        <p:spPr>
          <a:xfrm>
            <a:off x="677334" y="1402943"/>
            <a:ext cx="8596668" cy="3880773"/>
          </a:xfrm>
        </p:spPr>
        <p:txBody>
          <a:bodyPr>
            <a:normAutofit lnSpcReduction="10000"/>
          </a:bodyPr>
          <a:lstStyle/>
          <a:p>
            <a:r>
              <a:rPr lang="nl-NL" dirty="0" smtClean="0"/>
              <a:t>Reflecteren gaat altijd om:</a:t>
            </a:r>
          </a:p>
          <a:p>
            <a:pPr>
              <a:buFontTx/>
              <a:buChar char="-"/>
            </a:pPr>
            <a:r>
              <a:rPr lang="nl-NL" dirty="0" smtClean="0"/>
              <a:t>Denken</a:t>
            </a:r>
          </a:p>
          <a:p>
            <a:pPr>
              <a:buFontTx/>
              <a:buChar char="-"/>
            </a:pPr>
            <a:r>
              <a:rPr lang="nl-NL" dirty="0" smtClean="0"/>
              <a:t>Willen</a:t>
            </a:r>
          </a:p>
          <a:p>
            <a:pPr>
              <a:buFontTx/>
              <a:buChar char="-"/>
            </a:pPr>
            <a:r>
              <a:rPr lang="nl-NL" dirty="0" smtClean="0"/>
              <a:t>Voelen</a:t>
            </a:r>
          </a:p>
          <a:p>
            <a:pPr>
              <a:buFontTx/>
              <a:buChar char="-"/>
            </a:pPr>
            <a:r>
              <a:rPr lang="nl-NL" dirty="0" smtClean="0"/>
              <a:t>Handelen</a:t>
            </a:r>
          </a:p>
          <a:p>
            <a:r>
              <a:rPr lang="nl-NL" dirty="0" smtClean="0"/>
              <a:t>Vanuit verschillende manieren denken vanuit verschillende standpunten</a:t>
            </a:r>
          </a:p>
          <a:p>
            <a:r>
              <a:rPr lang="nl-NL" dirty="0" smtClean="0"/>
              <a:t>Edward de </a:t>
            </a:r>
            <a:r>
              <a:rPr lang="nl-NL" dirty="0" err="1" smtClean="0"/>
              <a:t>Bono</a:t>
            </a:r>
            <a:r>
              <a:rPr lang="nl-NL" dirty="0" smtClean="0"/>
              <a:t> heeft hiervoor verschillende denkhoeden bedacht </a:t>
            </a:r>
            <a:endParaRPr lang="nl-NL" dirty="0"/>
          </a:p>
          <a:p>
            <a:r>
              <a:rPr lang="nl-NL" dirty="0" smtClean="0"/>
              <a:t>Elk vanuit een andere denkwijze </a:t>
            </a:r>
          </a:p>
          <a:p>
            <a:r>
              <a:rPr lang="nl-NL" dirty="0" smtClean="0"/>
              <a:t>Elke hoed (verschillende kleuren) staat voor een andere denkwijze</a:t>
            </a:r>
          </a:p>
          <a:p>
            <a:r>
              <a:rPr lang="nl-NL" dirty="0" smtClean="0"/>
              <a:t>Bruikbare manier als je met een groep reflecteert</a:t>
            </a:r>
            <a:endParaRPr lang="nl-NL" dirty="0"/>
          </a:p>
        </p:txBody>
      </p:sp>
    </p:spTree>
    <p:extLst>
      <p:ext uri="{BB962C8B-B14F-4D97-AF65-F5344CB8AC3E}">
        <p14:creationId xmlns:p14="http://schemas.microsoft.com/office/powerpoint/2010/main" val="473474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a:stretch>
            <a:fillRect/>
          </a:stretch>
        </p:blipFill>
        <p:spPr>
          <a:xfrm>
            <a:off x="4425706" y="1270000"/>
            <a:ext cx="525561" cy="633593"/>
          </a:xfrm>
          <a:prstGeom prst="rect">
            <a:avLst/>
          </a:prstGeom>
        </p:spPr>
      </p:pic>
      <p:sp>
        <p:nvSpPr>
          <p:cNvPr id="2" name="Titel 1"/>
          <p:cNvSpPr>
            <a:spLocks noGrp="1"/>
          </p:cNvSpPr>
          <p:nvPr>
            <p:ph type="title"/>
          </p:nvPr>
        </p:nvSpPr>
        <p:spPr>
          <a:xfrm>
            <a:off x="677333" y="609600"/>
            <a:ext cx="9341877" cy="1320800"/>
          </a:xfrm>
        </p:spPr>
        <p:txBody>
          <a:bodyPr/>
          <a:lstStyle/>
          <a:p>
            <a:r>
              <a:rPr lang="nl-NL" dirty="0" smtClean="0"/>
              <a:t>Edward de </a:t>
            </a:r>
            <a:r>
              <a:rPr lang="nl-NL" dirty="0" err="1" smtClean="0"/>
              <a:t>Bono</a:t>
            </a:r>
            <a:r>
              <a:rPr lang="nl-NL" dirty="0" smtClean="0"/>
              <a:t> (zes verschillende hoeden)</a:t>
            </a:r>
            <a:endParaRPr lang="nl-NL" dirty="0"/>
          </a:p>
        </p:txBody>
      </p:sp>
      <p:sp>
        <p:nvSpPr>
          <p:cNvPr id="3" name="Tijdelijke aanduiding voor inhoud 2"/>
          <p:cNvSpPr>
            <a:spLocks noGrp="1"/>
          </p:cNvSpPr>
          <p:nvPr>
            <p:ph idx="1"/>
          </p:nvPr>
        </p:nvSpPr>
        <p:spPr>
          <a:xfrm>
            <a:off x="677333" y="1363755"/>
            <a:ext cx="9851329" cy="5494245"/>
          </a:xfrm>
        </p:spPr>
        <p:txBody>
          <a:bodyPr>
            <a:normAutofit/>
          </a:bodyPr>
          <a:lstStyle/>
          <a:p>
            <a:r>
              <a:rPr lang="nl-NL" dirty="0" smtClean="0"/>
              <a:t>Witte hoed: objectieve denker</a:t>
            </a:r>
          </a:p>
          <a:p>
            <a:r>
              <a:rPr lang="nl-NL" dirty="0" smtClean="0"/>
              <a:t>Zwarte hoed: pessimistisch / negatieve denker (denkt vanuit bedreigingen)</a:t>
            </a:r>
          </a:p>
          <a:p>
            <a:r>
              <a:rPr lang="nl-NL" dirty="0" smtClean="0"/>
              <a:t>Gele hoed: optimistisch/zonnige kant (‘</a:t>
            </a:r>
            <a:r>
              <a:rPr lang="nl-NL" dirty="0"/>
              <a:t>A</a:t>
            </a:r>
            <a:r>
              <a:rPr lang="nl-NL" dirty="0" smtClean="0"/>
              <a:t>lways look on </a:t>
            </a:r>
            <a:r>
              <a:rPr lang="nl-NL" dirty="0" err="1" smtClean="0"/>
              <a:t>the</a:t>
            </a:r>
            <a:r>
              <a:rPr lang="nl-NL" dirty="0" smtClean="0"/>
              <a:t> </a:t>
            </a:r>
            <a:r>
              <a:rPr lang="nl-NL" dirty="0" err="1" smtClean="0"/>
              <a:t>bride</a:t>
            </a:r>
            <a:r>
              <a:rPr lang="nl-NL" dirty="0" smtClean="0"/>
              <a:t> side of live’)</a:t>
            </a:r>
          </a:p>
          <a:p>
            <a:r>
              <a:rPr lang="nl-NL" dirty="0" smtClean="0"/>
              <a:t>Groene hoed: creatieve denker; bedenkt alternatieven en ziet kansen/mogelijkheden</a:t>
            </a:r>
          </a:p>
          <a:p>
            <a:r>
              <a:rPr lang="nl-NL" dirty="0" smtClean="0"/>
              <a:t>Rode hoed: emotionele ‘denker’; kijkt hoe hij zich voelt bij iets</a:t>
            </a:r>
          </a:p>
          <a:p>
            <a:r>
              <a:rPr lang="nl-NL" dirty="0" smtClean="0"/>
              <a:t>Blauwe hoed: procesbewaker; blijft bij het onderwerp en dwaalt niet af    </a:t>
            </a:r>
          </a:p>
          <a:p>
            <a:pPr marL="0" indent="0">
              <a:buNone/>
            </a:pPr>
            <a:endParaRPr lang="nl-NL" dirty="0" smtClean="0"/>
          </a:p>
          <a:p>
            <a:pPr marL="0" indent="0">
              <a:buNone/>
            </a:pPr>
            <a:r>
              <a:rPr lang="nl-NL" dirty="0" smtClean="0"/>
              <a:t>De hoeden helpen je:</a:t>
            </a:r>
          </a:p>
          <a:p>
            <a:pPr>
              <a:buFontTx/>
              <a:buChar char="-"/>
            </a:pPr>
            <a:r>
              <a:rPr lang="nl-NL" dirty="0" smtClean="0"/>
              <a:t>Voorgevallen situaties vanuit verschillende gezichtspunten te bekijken</a:t>
            </a:r>
          </a:p>
          <a:p>
            <a:pPr>
              <a:buFontTx/>
              <a:buChar char="-"/>
            </a:pPr>
            <a:r>
              <a:rPr lang="nl-NL" dirty="0" smtClean="0"/>
              <a:t>Bij het bewust worden van handelen </a:t>
            </a:r>
          </a:p>
          <a:p>
            <a:pPr>
              <a:buFontTx/>
              <a:buChar char="-"/>
            </a:pPr>
            <a:r>
              <a:rPr lang="nl-NL" dirty="0"/>
              <a:t>B</a:t>
            </a:r>
            <a:r>
              <a:rPr lang="nl-NL" dirty="0" smtClean="0"/>
              <a:t>ij het bedenken van handelingsalternatieven</a:t>
            </a:r>
            <a:endParaRPr lang="nl-NL" dirty="0"/>
          </a:p>
        </p:txBody>
      </p:sp>
      <p:pic>
        <p:nvPicPr>
          <p:cNvPr id="5" name="Afbeelding 4"/>
          <p:cNvPicPr>
            <a:picLocks noChangeAspect="1"/>
          </p:cNvPicPr>
          <p:nvPr/>
        </p:nvPicPr>
        <p:blipFill>
          <a:blip r:embed="rId3"/>
          <a:stretch>
            <a:fillRect/>
          </a:stretch>
        </p:blipFill>
        <p:spPr>
          <a:xfrm>
            <a:off x="8896350" y="1680777"/>
            <a:ext cx="491062" cy="499246"/>
          </a:xfrm>
          <a:prstGeom prst="rect">
            <a:avLst/>
          </a:prstGeom>
        </p:spPr>
      </p:pic>
      <p:pic>
        <p:nvPicPr>
          <p:cNvPr id="6" name="Afbeelding 5"/>
          <p:cNvPicPr>
            <a:picLocks noChangeAspect="1"/>
          </p:cNvPicPr>
          <p:nvPr/>
        </p:nvPicPr>
        <p:blipFill>
          <a:blip r:embed="rId4"/>
          <a:stretch>
            <a:fillRect/>
          </a:stretch>
        </p:blipFill>
        <p:spPr>
          <a:xfrm>
            <a:off x="9386127" y="2024155"/>
            <a:ext cx="571909" cy="581183"/>
          </a:xfrm>
          <a:prstGeom prst="rect">
            <a:avLst/>
          </a:prstGeom>
        </p:spPr>
      </p:pic>
      <p:pic>
        <p:nvPicPr>
          <p:cNvPr id="7" name="Afbeelding 6"/>
          <p:cNvPicPr>
            <a:picLocks noChangeAspect="1"/>
          </p:cNvPicPr>
          <p:nvPr/>
        </p:nvPicPr>
        <p:blipFill>
          <a:blip r:embed="rId5"/>
          <a:stretch>
            <a:fillRect/>
          </a:stretch>
        </p:blipFill>
        <p:spPr>
          <a:xfrm>
            <a:off x="9958036" y="2605338"/>
            <a:ext cx="429116" cy="437741"/>
          </a:xfrm>
          <a:prstGeom prst="rect">
            <a:avLst/>
          </a:prstGeom>
        </p:spPr>
      </p:pic>
      <p:pic>
        <p:nvPicPr>
          <p:cNvPr id="8" name="Afbeelding 7"/>
          <p:cNvPicPr>
            <a:picLocks noChangeAspect="1"/>
          </p:cNvPicPr>
          <p:nvPr/>
        </p:nvPicPr>
        <p:blipFill>
          <a:blip r:embed="rId6"/>
          <a:stretch>
            <a:fillRect/>
          </a:stretch>
        </p:blipFill>
        <p:spPr>
          <a:xfrm>
            <a:off x="7863841" y="2918098"/>
            <a:ext cx="404948" cy="485938"/>
          </a:xfrm>
          <a:prstGeom prst="rect">
            <a:avLst/>
          </a:prstGeom>
        </p:spPr>
      </p:pic>
      <p:pic>
        <p:nvPicPr>
          <p:cNvPr id="9" name="Afbeelding 8"/>
          <p:cNvPicPr>
            <a:picLocks noChangeAspect="1"/>
          </p:cNvPicPr>
          <p:nvPr/>
        </p:nvPicPr>
        <p:blipFill>
          <a:blip r:embed="rId7"/>
          <a:stretch>
            <a:fillRect/>
          </a:stretch>
        </p:blipFill>
        <p:spPr>
          <a:xfrm>
            <a:off x="8639892" y="3310858"/>
            <a:ext cx="512915" cy="523225"/>
          </a:xfrm>
          <a:prstGeom prst="rect">
            <a:avLst/>
          </a:prstGeom>
        </p:spPr>
      </p:pic>
    </p:spTree>
    <p:extLst>
      <p:ext uri="{BB962C8B-B14F-4D97-AF65-F5344CB8AC3E}">
        <p14:creationId xmlns:p14="http://schemas.microsoft.com/office/powerpoint/2010/main" val="3098286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Reflecteren met FIDM-methode</a:t>
            </a:r>
            <a:endParaRPr lang="nl-NL" dirty="0"/>
          </a:p>
        </p:txBody>
      </p:sp>
      <p:sp>
        <p:nvSpPr>
          <p:cNvPr id="3" name="Tijdelijke aanduiding voor inhoud 2"/>
          <p:cNvSpPr>
            <a:spLocks noGrp="1"/>
          </p:cNvSpPr>
          <p:nvPr>
            <p:ph idx="1"/>
          </p:nvPr>
        </p:nvSpPr>
        <p:spPr>
          <a:xfrm>
            <a:off x="677333" y="1270000"/>
            <a:ext cx="9250437" cy="5588000"/>
          </a:xfrm>
        </p:spPr>
        <p:txBody>
          <a:bodyPr/>
          <a:lstStyle/>
          <a:p>
            <a:r>
              <a:rPr lang="nl-NL" b="1" dirty="0" smtClean="0"/>
              <a:t>F</a:t>
            </a:r>
            <a:r>
              <a:rPr lang="nl-NL" dirty="0" smtClean="0"/>
              <a:t>eiten (welke gegevens zijn er)</a:t>
            </a:r>
          </a:p>
          <a:p>
            <a:r>
              <a:rPr lang="nl-NL" b="1" dirty="0"/>
              <a:t>I</a:t>
            </a:r>
            <a:r>
              <a:rPr lang="nl-NL" dirty="0"/>
              <a:t>nterpretaties (Wat voelt hij erbij? Wat is zijn mening erover?)</a:t>
            </a:r>
          </a:p>
          <a:p>
            <a:r>
              <a:rPr lang="nl-NL" b="1" dirty="0" smtClean="0"/>
              <a:t>D</a:t>
            </a:r>
            <a:r>
              <a:rPr lang="nl-NL" dirty="0" smtClean="0"/>
              <a:t>oelen (wat wil hij bereiken?)</a:t>
            </a:r>
          </a:p>
          <a:p>
            <a:r>
              <a:rPr lang="nl-NL" b="1" dirty="0" smtClean="0"/>
              <a:t>M</a:t>
            </a:r>
            <a:r>
              <a:rPr lang="nl-NL" dirty="0" smtClean="0"/>
              <a:t>iddelen (wat kan hij proberen)</a:t>
            </a:r>
          </a:p>
          <a:p>
            <a:pPr marL="0" indent="0">
              <a:buNone/>
            </a:pPr>
            <a:endParaRPr lang="nl-NL" dirty="0"/>
          </a:p>
          <a:p>
            <a:pPr marL="0" indent="0">
              <a:buNone/>
            </a:pPr>
            <a:r>
              <a:rPr lang="nl-NL" i="1" dirty="0" smtClean="0"/>
              <a:t>‘Karel werkt bij UWV en had een gesprek met meneer van Dijken die werk zoekt (of moet zoeken). In het gesprek heeft hij allemaal smoezen (zielige verhalen) waardoor hij steeds niet naar werk zoekt en niet op gemaakte afspraken verschijnt. Karel baalt dat hij in het gesprek de heer van Dijken hier mee weg heeft laten komen’.</a:t>
            </a:r>
          </a:p>
          <a:p>
            <a:pPr marL="0" indent="0">
              <a:buNone/>
            </a:pPr>
            <a:r>
              <a:rPr lang="nl-NL" dirty="0" smtClean="0"/>
              <a:t>Karel gebruikt FIDM om op de situatie van het gesprek te reflecteren</a:t>
            </a:r>
          </a:p>
          <a:p>
            <a:pPr marL="0" indent="0">
              <a:buNone/>
            </a:pPr>
            <a:endParaRPr lang="nl-NL" dirty="0" smtClean="0"/>
          </a:p>
          <a:p>
            <a:pPr marL="0" indent="0">
              <a:buNone/>
            </a:pPr>
            <a:endParaRPr lang="nl-NL" dirty="0"/>
          </a:p>
        </p:txBody>
      </p:sp>
      <p:pic>
        <p:nvPicPr>
          <p:cNvPr id="4" name="Afbeelding 3"/>
          <p:cNvPicPr>
            <a:picLocks noChangeAspect="1"/>
          </p:cNvPicPr>
          <p:nvPr/>
        </p:nvPicPr>
        <p:blipFill>
          <a:blip r:embed="rId2"/>
          <a:stretch>
            <a:fillRect/>
          </a:stretch>
        </p:blipFill>
        <p:spPr>
          <a:xfrm>
            <a:off x="9148354" y="0"/>
            <a:ext cx="3043646" cy="3043646"/>
          </a:xfrm>
          <a:prstGeom prst="rect">
            <a:avLst/>
          </a:prstGeom>
        </p:spPr>
      </p:pic>
    </p:spTree>
    <p:extLst>
      <p:ext uri="{BB962C8B-B14F-4D97-AF65-F5344CB8AC3E}">
        <p14:creationId xmlns:p14="http://schemas.microsoft.com/office/powerpoint/2010/main" val="2929039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709749"/>
          </a:xfrm>
        </p:spPr>
        <p:txBody>
          <a:bodyPr/>
          <a:lstStyle/>
          <a:p>
            <a:r>
              <a:rPr lang="nl-NL" dirty="0" smtClean="0"/>
              <a:t>Opdrachten </a:t>
            </a:r>
            <a:r>
              <a:rPr lang="nl-NL" dirty="0" err="1" smtClean="0"/>
              <a:t>Angerenstein</a:t>
            </a:r>
            <a:endParaRPr lang="nl-NL" dirty="0"/>
          </a:p>
        </p:txBody>
      </p:sp>
      <p:sp>
        <p:nvSpPr>
          <p:cNvPr id="3" name="Tijdelijke aanduiding voor inhoud 2"/>
          <p:cNvSpPr>
            <a:spLocks noGrp="1"/>
          </p:cNvSpPr>
          <p:nvPr>
            <p:ph idx="1"/>
          </p:nvPr>
        </p:nvSpPr>
        <p:spPr>
          <a:xfrm>
            <a:off x="677334" y="1319349"/>
            <a:ext cx="8596668" cy="3880773"/>
          </a:xfrm>
        </p:spPr>
        <p:txBody>
          <a:bodyPr/>
          <a:lstStyle/>
          <a:p>
            <a:r>
              <a:rPr lang="nl-NL" dirty="0"/>
              <a:t>Ga naar van welzijn.angerenstein.nl</a:t>
            </a:r>
          </a:p>
          <a:p>
            <a:r>
              <a:rPr lang="nl-NL" dirty="0"/>
              <a:t>Ga naar Maatschappelijke Zorg</a:t>
            </a:r>
          </a:p>
          <a:p>
            <a:r>
              <a:rPr lang="nl-NL" dirty="0"/>
              <a:t>Ga dan naar boek Methodiek en begeleiden</a:t>
            </a:r>
          </a:p>
          <a:p>
            <a:r>
              <a:rPr lang="nl-NL" dirty="0"/>
              <a:t>Naar VW thema 7</a:t>
            </a:r>
          </a:p>
          <a:p>
            <a:r>
              <a:rPr lang="nl-NL" dirty="0" smtClean="0"/>
              <a:t>Eerst </a:t>
            </a:r>
            <a:r>
              <a:rPr lang="nl-NL" dirty="0"/>
              <a:t>opdracht </a:t>
            </a:r>
            <a:r>
              <a:rPr lang="nl-NL" dirty="0" smtClean="0"/>
              <a:t>7: </a:t>
            </a:r>
            <a:r>
              <a:rPr lang="nl-NL" u="sng" dirty="0"/>
              <a:t>in groepjes van zeven</a:t>
            </a:r>
          </a:p>
          <a:p>
            <a:r>
              <a:rPr lang="nl-NL" dirty="0" smtClean="0"/>
              <a:t>Maak daarna opdracht 3 &amp; 5 (mag </a:t>
            </a:r>
            <a:r>
              <a:rPr lang="nl-NL" dirty="0" smtClean="0"/>
              <a:t>in </a:t>
            </a:r>
            <a:r>
              <a:rPr lang="nl-NL" dirty="0" smtClean="0"/>
              <a:t>duo’s) </a:t>
            </a:r>
          </a:p>
          <a:p>
            <a:r>
              <a:rPr lang="nl-NL" dirty="0" smtClean="0"/>
              <a:t>Sla </a:t>
            </a:r>
            <a:r>
              <a:rPr lang="nl-NL" dirty="0"/>
              <a:t>je opdrachten goed op in je pc, </a:t>
            </a:r>
            <a:r>
              <a:rPr lang="nl-NL" dirty="0" smtClean="0"/>
              <a:t>zijn </a:t>
            </a:r>
            <a:r>
              <a:rPr lang="nl-NL" dirty="0"/>
              <a:t>aan het eind van LP </a:t>
            </a:r>
            <a:r>
              <a:rPr lang="nl-NL" dirty="0" smtClean="0"/>
              <a:t>3 </a:t>
            </a:r>
            <a:r>
              <a:rPr lang="nl-NL" dirty="0"/>
              <a:t>je bewijs van inzet en voorwaarde om </a:t>
            </a:r>
            <a:r>
              <a:rPr lang="nl-NL" u="sng" dirty="0"/>
              <a:t>de toets </a:t>
            </a:r>
            <a:r>
              <a:rPr lang="nl-NL" dirty="0"/>
              <a:t>te kunnen halen.</a:t>
            </a:r>
          </a:p>
          <a:p>
            <a:endParaRPr lang="nl-NL" dirty="0"/>
          </a:p>
        </p:txBody>
      </p:sp>
      <p:pic>
        <p:nvPicPr>
          <p:cNvPr id="4" name="Afbeelding 3"/>
          <p:cNvPicPr>
            <a:picLocks noChangeAspect="1"/>
          </p:cNvPicPr>
          <p:nvPr/>
        </p:nvPicPr>
        <p:blipFill>
          <a:blip r:embed="rId2"/>
          <a:stretch>
            <a:fillRect/>
          </a:stretch>
        </p:blipFill>
        <p:spPr>
          <a:xfrm>
            <a:off x="9241354" y="1"/>
            <a:ext cx="2950646" cy="4206240"/>
          </a:xfrm>
          <a:prstGeom prst="rect">
            <a:avLst/>
          </a:prstGeom>
        </p:spPr>
      </p:pic>
      <p:pic>
        <p:nvPicPr>
          <p:cNvPr id="5" name="Afbeelding 4"/>
          <p:cNvPicPr>
            <a:picLocks noChangeAspect="1"/>
          </p:cNvPicPr>
          <p:nvPr/>
        </p:nvPicPr>
        <p:blipFill>
          <a:blip r:embed="rId3"/>
          <a:stretch>
            <a:fillRect/>
          </a:stretch>
        </p:blipFill>
        <p:spPr>
          <a:xfrm>
            <a:off x="677334" y="5442721"/>
            <a:ext cx="3905250" cy="1171575"/>
          </a:xfrm>
          <a:prstGeom prst="rect">
            <a:avLst/>
          </a:prstGeom>
        </p:spPr>
      </p:pic>
    </p:spTree>
    <p:extLst>
      <p:ext uri="{BB962C8B-B14F-4D97-AF65-F5344CB8AC3E}">
        <p14:creationId xmlns:p14="http://schemas.microsoft.com/office/powerpoint/2010/main" val="745296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C7D7CBF8D5594CA3EABCC0E0169620" ma:contentTypeVersion="10" ma:contentTypeDescription="Een nieuw document maken." ma:contentTypeScope="" ma:versionID="d7fb8ae9b96a9cdb82831b9846d4c9dc">
  <xsd:schema xmlns:xsd="http://www.w3.org/2001/XMLSchema" xmlns:xs="http://www.w3.org/2001/XMLSchema" xmlns:p="http://schemas.microsoft.com/office/2006/metadata/properties" xmlns:ns3="1f671bd0-527c-4d2a-98b8-6946169f1e35" xmlns:ns4="7b9f8bbe-82d2-46a4-909f-9c23c02db697" targetNamespace="http://schemas.microsoft.com/office/2006/metadata/properties" ma:root="true" ma:fieldsID="44df13006c4d1b8710a8bdf93e72db5d" ns3:_="" ns4:_="">
    <xsd:import namespace="1f671bd0-527c-4d2a-98b8-6946169f1e35"/>
    <xsd:import namespace="7b9f8bbe-82d2-46a4-909f-9c23c02db69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671bd0-527c-4d2a-98b8-6946169f1e35"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element name="SharingHintHash" ma:index="10" nillable="true" ma:displayName="Hint-hash delen"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9f8bbe-82d2-46a4-909f-9c23c02db69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91C9969-FB0A-4BB4-B0B2-B71FA309A0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671bd0-527c-4d2a-98b8-6946169f1e35"/>
    <ds:schemaRef ds:uri="7b9f8bbe-82d2-46a4-909f-9c23c02db6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F374E7-04B9-41E8-ADB4-F2EB56988C33}">
  <ds:schemaRefs>
    <ds:schemaRef ds:uri="http://schemas.microsoft.com/sharepoint/v3/contenttype/forms"/>
  </ds:schemaRefs>
</ds:datastoreItem>
</file>

<file path=customXml/itemProps3.xml><?xml version="1.0" encoding="utf-8"?>
<ds:datastoreItem xmlns:ds="http://schemas.openxmlformats.org/officeDocument/2006/customXml" ds:itemID="{FA30F26A-EA91-4BFC-95AB-BCA7CCAB915A}">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1f671bd0-527c-4d2a-98b8-6946169f1e35"/>
    <ds:schemaRef ds:uri="http://purl.org/dc/terms/"/>
    <ds:schemaRef ds:uri="http://schemas.openxmlformats.org/package/2006/metadata/core-properties"/>
    <ds:schemaRef ds:uri="7b9f8bbe-82d2-46a4-909f-9c23c02db69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Facet</Template>
  <TotalTime>54</TotalTime>
  <Words>447</Words>
  <Application>Microsoft Office PowerPoint</Application>
  <PresentationFormat>Breedbeeld</PresentationFormat>
  <Paragraphs>53</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Trebuchet MS</vt:lpstr>
      <vt:lpstr>Wingdings 3</vt:lpstr>
      <vt:lpstr>Facet</vt:lpstr>
      <vt:lpstr>Methodisch handelen Deel 3</vt:lpstr>
      <vt:lpstr>ABCD-methode</vt:lpstr>
      <vt:lpstr>Technieken om te reflecteren</vt:lpstr>
      <vt:lpstr>Reflecteren met denkhoeden van de Bono </vt:lpstr>
      <vt:lpstr>Edward de Bono (zes verschillende hoeden)</vt:lpstr>
      <vt:lpstr>Reflecteren met FIDM-methode</vt:lpstr>
      <vt:lpstr>Opdrachten Angerenstein</vt:lpstr>
    </vt:vector>
  </TitlesOfParts>
  <Company>Noorderpoort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Methodisch handelen Deel 3</dc:title>
  <dc:creator>Simon Poelman</dc:creator>
  <cp:lastModifiedBy>Simon Poelman</cp:lastModifiedBy>
  <cp:revision>7</cp:revision>
  <dcterms:created xsi:type="dcterms:W3CDTF">2020-03-04T07:45:25Z</dcterms:created>
  <dcterms:modified xsi:type="dcterms:W3CDTF">2020-03-04T08:40:13Z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0x01010002C7D7CBF8D5594CA3EABCC0E0169620</vt:lpwstr>
  </property>
</Properties>
</file>